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179.png" ContentType="image/png"/>
  <Override PartName="/ppt/media/image178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16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80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55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156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157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158.png" ContentType="image/png"/>
  <Override PartName="/ppt/media/image4.png" ContentType="image/png"/>
  <Override PartName="/ppt/media/image54.png" ContentType="image/png"/>
  <Override PartName="/ppt/media/image181.png" ContentType="image/png"/>
  <Override PartName="/ppt/media/image11.png" ContentType="image/png"/>
  <Override PartName="/ppt/media/image182.png" ContentType="image/png"/>
  <Override PartName="/ppt/media/image12.png" ContentType="image/png"/>
  <Override PartName="/ppt/media/image183.png" ContentType="image/png"/>
  <Override PartName="/ppt/media/image13.png" ContentType="image/png"/>
  <Override PartName="/ppt/media/image184.png" ContentType="image/png"/>
  <Override PartName="/ppt/media/image14.png" ContentType="image/png"/>
  <Override PartName="/ppt/media/image185.png" ContentType="image/png"/>
  <Override PartName="/ppt/media/image15.png" ContentType="image/png"/>
  <Override PartName="/ppt/media/image186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159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4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solidFill>
              <a:srgbClr val="333333"/>
            </a:solidFill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B16AACE-B9B4-4606-BE15-9DBE87D7C30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259A40E-4FC9-4D22-8773-F51417C51E62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AB377D4-3267-4DFD-A9AE-4E2997678CF9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0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75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Cursor.html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Cursor.html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final-project/" TargetMode="External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docs.mongodb.com/manual/tutorial/query-documents/" TargetMode="External"/><Relationship Id="rId2" Type="http://schemas.openxmlformats.org/officeDocument/2006/relationships/hyperlink" Target="https://docs.mongodb.com/manual/reference/operator/query/" TargetMode="External"/><Relationship Id="rId3" Type="http://schemas.openxmlformats.org/officeDocument/2006/relationships/hyperlink" Target="https://docs.mongodb.com/manual/tutorial/update-documents/" TargetMode="External"/><Relationship Id="rId4" Type="http://schemas.openxmlformats.org/officeDocument/2006/relationships/hyperlink" Target="https://docs.mongodb.com/manual/reference/operator/update" TargetMode="External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mongodb.github.io/node-mongodb-native/api-bson-generated/objectid.html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mongodb.github.io/node-mongodb-native/api-bson-generated/objectid.html" TargetMode="Externa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mongodb.github.io/node-mongodb-native/api-bson-generated/objectid.html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install-mongodb" TargetMode="External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mongodb.github.io/node-mongodb-native/2.2/api/Db.html" TargetMode="External"/><Relationship Id="rId2" Type="http://schemas.openxmlformats.org/officeDocument/2006/relationships/hyperlink" Target="http://mongodb.github.io/node-mongodb-native/2.2/api/Collection.html" TargetMode="External"/><Relationship Id="rId3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ingle-page_application" TargetMode="External"/><Relationship Id="rId2" Type="http://schemas.openxmlformats.org/officeDocument/2006/relationships/hyperlink" Target="https://zh.wikipedia.org/wiki/&#24816;&#24615;&#36617;&#20837;" TargetMode="External"/><Relationship Id="rId3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://handlebarsjs.com/" TargetMode="External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://i.imgur.com/MByWioX.png" TargetMode="External"/><Relationship Id="rId3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expressjs.com/en/api.html#app.render" TargetMode="External"/><Relationship Id="rId2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20680" y="1074600"/>
            <a:ext cx="851976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/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11760" y="3811320"/>
            <a:ext cx="8519760" cy="19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Google Shape;110;p22" descr=""/>
          <p:cNvPicPr/>
          <p:nvPr/>
        </p:nvPicPr>
        <p:blipFill>
          <a:blip r:embed="rId1"/>
          <a:stretch/>
        </p:blipFill>
        <p:spPr>
          <a:xfrm>
            <a:off x="747360" y="1761840"/>
            <a:ext cx="7649280" cy="33336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288000" y="1368000"/>
            <a:ext cx="8219880" cy="1587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cursor = await collection.find(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Cursor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pointing to the first entry of a set of documents matching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hasNext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iterate through the list: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Google Shape;117;p23" descr=""/>
          <p:cNvPicPr/>
          <p:nvPr/>
        </p:nvPicPr>
        <p:blipFill>
          <a:blip r:embed="rId2"/>
          <a:stretch/>
        </p:blipFill>
        <p:spPr>
          <a:xfrm>
            <a:off x="90720" y="3992400"/>
            <a:ext cx="8838720" cy="2055240"/>
          </a:xfrm>
          <a:prstGeom prst="rect">
            <a:avLst/>
          </a:prstGeom>
          <a:ln>
            <a:noFill/>
          </a:ln>
        </p:spPr>
      </p:pic>
      <p:sp>
        <p:nvSpPr>
          <p:cNvPr id="171" name="TextShape 3"/>
          <p:cNvSpPr txBox="1"/>
          <p:nvPr/>
        </p:nvSpPr>
        <p:spPr>
          <a:xfrm>
            <a:off x="704880" y="5995440"/>
            <a:ext cx="8219880" cy="681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(This is an example of something that is 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lot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easier to do with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async/await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collection.find().toArray()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61880" y="1803600"/>
            <a:ext cx="8219880" cy="1587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cursor = await collection.find(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list = await cursor.toArray();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Cursor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also has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toArray()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that converts the results to an array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125;p24" descr=""/>
          <p:cNvPicPr/>
          <p:nvPr/>
        </p:nvPicPr>
        <p:blipFill>
          <a:blip r:embed="rId2"/>
          <a:stretch/>
        </p:blipFill>
        <p:spPr>
          <a:xfrm>
            <a:off x="152280" y="3965760"/>
            <a:ext cx="8838720" cy="18392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461880" y="18036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 collection.update(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newEntry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Replaces the item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with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newEntry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(Note: This is the simplest version of update. There are more complex versions of update that we will address later.)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Google Shape;137;p26" descr=""/>
          <p:cNvPicPr/>
          <p:nvPr/>
        </p:nvPicPr>
        <p:blipFill>
          <a:blip r:embed="rId1"/>
          <a:stretch/>
        </p:blipFill>
        <p:spPr>
          <a:xfrm>
            <a:off x="152280" y="1654920"/>
            <a:ext cx="8838720" cy="37710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"Upsert" with 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527400" y="1833840"/>
            <a:ext cx="847512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also supports "upsert", which is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Update the entry if it already exists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Insert the entry if it doesn't already exist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params = { upsert: true 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await collection.update(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newEntry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params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20000" y="3600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"Upsert" with collection.update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Google Shape;149;p28" descr=""/>
          <p:cNvPicPr/>
          <p:nvPr/>
        </p:nvPicPr>
        <p:blipFill>
          <a:blip r:embed="rId1"/>
          <a:stretch/>
        </p:blipFill>
        <p:spPr>
          <a:xfrm>
            <a:off x="152280" y="1745280"/>
            <a:ext cx="8838720" cy="41151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collection.deleteOne/Many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331560" y="1833840"/>
            <a:ext cx="8430120" cy="128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collection.deleteOne(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Deletes the first the item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result.deletedCount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gives the number of docs deleted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31560" y="3938040"/>
            <a:ext cx="8651520" cy="233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collection.deleteMany(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Deletes all items matching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result.deletedCount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gives the number of docs deleted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collection.deleteMany()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delete everything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Google Shape;162;p30" descr=""/>
          <p:cNvPicPr/>
          <p:nvPr/>
        </p:nvPicPr>
        <p:blipFill>
          <a:blip r:embed="rId1"/>
          <a:stretch/>
        </p:blipFill>
        <p:spPr>
          <a:xfrm>
            <a:off x="152280" y="1790640"/>
            <a:ext cx="8838720" cy="28076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collection.deleteMany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Google Shape;168;p31" descr=""/>
          <p:cNvPicPr/>
          <p:nvPr/>
        </p:nvPicPr>
        <p:blipFill>
          <a:blip r:embed="rId1"/>
          <a:stretch/>
        </p:blipFill>
        <p:spPr>
          <a:xfrm>
            <a:off x="152280" y="1926360"/>
            <a:ext cx="8838720" cy="15994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CS193X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Servers and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Web application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 with 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Final Project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HW5 due Mon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6/2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Advanced queries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82640" y="1560240"/>
            <a:ext cx="8004240" cy="513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has a very powerful querying syntax that we did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 cover in these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For more complex queries, check out: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1"/>
              </a:rPr>
              <a:t>Querying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2"/>
              </a:rPr>
              <a:t>Query selectors and projection operators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db.collection('inventory').find({ qty: { </a:t>
            </a:r>
            <a:r>
              <a:rPr b="1" lang="en-US" sz="1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$lt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: 30 } });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3"/>
              </a:rPr>
              <a:t>Updating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  <a:hlinkClick r:id="rId4"/>
              </a:rPr>
              <a:t>Update operators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db.collection('words').updateOne(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{ word: searchWord },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{ </a:t>
            </a:r>
            <a:r>
              <a:rPr b="1" lang="en-US" sz="1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$set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: { definition: newDefinition }})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	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Looking up documents by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id 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461880" y="1498680"/>
            <a:ext cx="8219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MongoDB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creates a unique 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each doc it creates.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stored in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_id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field and consists of a string stored in an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ObjectID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Google Shape;186;p34" descr=""/>
          <p:cNvPicPr/>
          <p:nvPr/>
        </p:nvPicPr>
        <p:blipFill>
          <a:blip r:embed="rId2"/>
          <a:stretch/>
        </p:blipFill>
        <p:spPr>
          <a:xfrm>
            <a:off x="233280" y="3005640"/>
            <a:ext cx="6983280" cy="41580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187;p34" descr=""/>
          <p:cNvPicPr/>
          <p:nvPr/>
        </p:nvPicPr>
        <p:blipFill>
          <a:blip r:embed="rId3"/>
          <a:stretch/>
        </p:blipFill>
        <p:spPr>
          <a:xfrm>
            <a:off x="168120" y="3605400"/>
            <a:ext cx="8838720" cy="75420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461880" y="4390920"/>
            <a:ext cx="8125920" cy="22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Recall the id is returned after we've inserted a new document: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collection.insertOne(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insertedId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contain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_id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of the object that was created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Find by Mongo ID: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02000" y="115236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you have a route that creates documents: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Google Shape;202;p36" descr=""/>
          <p:cNvPicPr/>
          <p:nvPr/>
        </p:nvPicPr>
        <p:blipFill>
          <a:blip r:embed="rId1"/>
          <a:stretch/>
        </p:blipFill>
        <p:spPr>
          <a:xfrm>
            <a:off x="847800" y="2198520"/>
            <a:ext cx="6224400" cy="422892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Find by Mongo ID: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01640" y="11520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you have a route that creates documents: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Google Shape;202;p36" descr=""/>
          <p:cNvPicPr/>
          <p:nvPr/>
        </p:nvPicPr>
        <p:blipFill>
          <a:blip r:embed="rId1"/>
          <a:stretch/>
        </p:blipFill>
        <p:spPr>
          <a:xfrm>
            <a:off x="847440" y="2198160"/>
            <a:ext cx="6224400" cy="422892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3336480" y="5375160"/>
            <a:ext cx="2486520" cy="432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5071680" y="2976120"/>
            <a:ext cx="4000320" cy="17758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are returning the MongoDB-generated unique ID for the document, for querying later.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Find by Mongo ID: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629640" y="1207440"/>
            <a:ext cx="7578360" cy="131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want to find a document by its MongoDB generated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field,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wrap the string id in an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ObjectID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need to import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first.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Google Shape;211;p37" descr=""/>
          <p:cNvPicPr/>
          <p:nvPr/>
        </p:nvPicPr>
        <p:blipFill>
          <a:blip r:embed="rId2"/>
          <a:stretch/>
        </p:blipFill>
        <p:spPr>
          <a:xfrm>
            <a:off x="228600" y="3991320"/>
            <a:ext cx="8838720" cy="250380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212;p37" descr=""/>
          <p:cNvPicPr/>
          <p:nvPr/>
        </p:nvPicPr>
        <p:blipFill>
          <a:blip r:embed="rId3"/>
          <a:stretch/>
        </p:blipFill>
        <p:spPr>
          <a:xfrm>
            <a:off x="152280" y="3327120"/>
            <a:ext cx="7713360" cy="4806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14600" y="1158840"/>
            <a:ext cx="7578360" cy="131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 you want to find a document by its MongoDB generated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_id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field,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you must wrap the string id in an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1"/>
              </a:rPr>
              <a:t>ObjectID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need to import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first.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Google Shape;218;p38" descr=""/>
          <p:cNvPicPr/>
          <p:nvPr/>
        </p:nvPicPr>
        <p:blipFill>
          <a:blip r:embed="rId2"/>
          <a:stretch/>
        </p:blipFill>
        <p:spPr>
          <a:xfrm>
            <a:off x="228600" y="3991320"/>
            <a:ext cx="8838720" cy="2503800"/>
          </a:xfrm>
          <a:prstGeom prst="rect">
            <a:avLst/>
          </a:prstGeom>
          <a:ln>
            <a:noFill/>
          </a:ln>
        </p:spPr>
      </p:pic>
      <p:pic>
        <p:nvPicPr>
          <p:cNvPr id="212" name="Google Shape;219;p38" descr=""/>
          <p:cNvPicPr/>
          <p:nvPr/>
        </p:nvPicPr>
        <p:blipFill>
          <a:blip r:embed="rId3"/>
          <a:stretch/>
        </p:blipFill>
        <p:spPr>
          <a:xfrm>
            <a:off x="152280" y="3327120"/>
            <a:ext cx="7713360" cy="480600"/>
          </a:xfrm>
          <a:prstGeom prst="rect">
            <a:avLst/>
          </a:prstGeom>
          <a:ln>
            <a:noFill/>
          </a:ln>
        </p:spPr>
      </p:pic>
      <p:sp>
        <p:nvSpPr>
          <p:cNvPr id="213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Find by Mongo ID: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ObjectID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5328720" y="4889160"/>
            <a:ext cx="3031920" cy="432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MongoDB in a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with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82640" y="1951920"/>
            <a:ext cx="3075480" cy="295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change our Dictionary example to use a MongoDB backend instead of dictionary.json.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Google Shape;233;p40" descr=""/>
          <p:cNvPicPr/>
          <p:nvPr/>
        </p:nvPicPr>
        <p:blipFill>
          <a:blip r:embed="rId1"/>
          <a:stretch/>
        </p:blipFill>
        <p:spPr>
          <a:xfrm>
            <a:off x="4160520" y="1560240"/>
            <a:ext cx="4223880" cy="512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Before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Google Shape;239;p41" descr=""/>
          <p:cNvPicPr/>
          <p:nvPr/>
        </p:nvPicPr>
        <p:blipFill>
          <a:blip r:embed="rId1"/>
          <a:stretch/>
        </p:blipFill>
        <p:spPr>
          <a:xfrm>
            <a:off x="1219320" y="2572560"/>
            <a:ext cx="6705000" cy="2164680"/>
          </a:xfrm>
          <a:prstGeom prst="rect">
            <a:avLst/>
          </a:prstGeom>
          <a:ln>
            <a:noFill/>
          </a:ln>
        </p:spPr>
      </p:pic>
      <p:sp>
        <p:nvSpPr>
          <p:cNvPr id="221" name="TextShape 2"/>
          <p:cNvSpPr txBox="1"/>
          <p:nvPr/>
        </p:nvSpPr>
        <p:spPr>
          <a:xfrm>
            <a:off x="4793760" y="4538880"/>
            <a:ext cx="4279680" cy="1263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installation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82640" y="1560240"/>
            <a:ext cx="795924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lecture assumes you have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installed MongoDB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https://fullstackccu.github.io/install-mongodb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45;p42" descr=""/>
          <p:cNvPicPr/>
          <p:nvPr/>
        </p:nvPicPr>
        <p:blipFill>
          <a:blip r:embed="rId1"/>
          <a:stretch/>
        </p:blipFill>
        <p:spPr>
          <a:xfrm>
            <a:off x="1219320" y="2572560"/>
            <a:ext cx="7673400" cy="310932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After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Starting a server: After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Google Shape;252;p43" descr=""/>
          <p:cNvPicPr/>
          <p:nvPr/>
        </p:nvPicPr>
        <p:blipFill>
          <a:blip r:embed="rId1"/>
          <a:stretch/>
        </p:blipFill>
        <p:spPr>
          <a:xfrm>
            <a:off x="152280" y="1564560"/>
            <a:ext cx="8838720" cy="49273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Dictionary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82640" y="2012400"/>
            <a:ext cx="1990440" cy="347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our server to load definitions from the dictionary...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Google Shape;259;p44" descr=""/>
          <p:cNvPicPr/>
          <p:nvPr/>
        </p:nvPicPr>
        <p:blipFill>
          <a:blip r:embed="rId1"/>
          <a:stretch/>
        </p:blipFill>
        <p:spPr>
          <a:xfrm>
            <a:off x="2915280" y="1685160"/>
            <a:ext cx="5884560" cy="367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Dictionary lookup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Google Shape;265;p45" descr=""/>
          <p:cNvPicPr/>
          <p:nvPr/>
        </p:nvPicPr>
        <p:blipFill>
          <a:blip r:embed="rId1"/>
          <a:stretch/>
        </p:blipFill>
        <p:spPr>
          <a:xfrm>
            <a:off x="782640" y="1660320"/>
            <a:ext cx="6735240" cy="5029560"/>
          </a:xfrm>
          <a:prstGeom prst="rect">
            <a:avLst/>
          </a:prstGeom>
          <a:ln>
            <a:noFill/>
          </a:ln>
        </p:spPr>
      </p:pic>
      <p:sp>
        <p:nvSpPr>
          <p:cNvPr id="231" name="TextShape 2"/>
          <p:cNvSpPr txBox="1"/>
          <p:nvPr/>
        </p:nvSpPr>
        <p:spPr>
          <a:xfrm>
            <a:off x="4793760" y="4538880"/>
            <a:ext cx="4279680" cy="1263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Dictionary lookup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Google Shape;272;p46" descr=""/>
          <p:cNvPicPr/>
          <p:nvPr/>
        </p:nvPicPr>
        <p:blipFill>
          <a:blip r:embed="rId1"/>
          <a:stretch/>
        </p:blipFill>
        <p:spPr>
          <a:xfrm>
            <a:off x="782640" y="1671480"/>
            <a:ext cx="7202520" cy="49734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Dictionary with MongoDB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82640" y="1951920"/>
            <a:ext cx="3075480" cy="2954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we want to modify definitions in the dictionary: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Google Shape;279;p47" descr=""/>
          <p:cNvPicPr/>
          <p:nvPr/>
        </p:nvPicPr>
        <p:blipFill>
          <a:blip r:embed="rId1"/>
          <a:stretch/>
        </p:blipFill>
        <p:spPr>
          <a:xfrm>
            <a:off x="4160520" y="1560240"/>
            <a:ext cx="4223880" cy="5122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84;p48" descr=""/>
          <p:cNvPicPr/>
          <p:nvPr/>
        </p:nvPicPr>
        <p:blipFill>
          <a:blip r:embed="rId1"/>
          <a:stretch/>
        </p:blipFill>
        <p:spPr>
          <a:xfrm>
            <a:off x="152280" y="1579680"/>
            <a:ext cx="8895240" cy="469008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Dictionary write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6444720" y="2038680"/>
            <a:ext cx="2310120" cy="171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(Previous code: This </a:t>
            </a: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use MongoDB)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Dictionary write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Google Shape;292;p49" descr=""/>
          <p:cNvPicPr/>
          <p:nvPr/>
        </p:nvPicPr>
        <p:blipFill>
          <a:blip r:embed="rId1"/>
          <a:stretch/>
        </p:blipFill>
        <p:spPr>
          <a:xfrm>
            <a:off x="467640" y="1624680"/>
            <a:ext cx="8208720" cy="494532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MongoDB in a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Google Shape;306;p51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Google Shape;303;p51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250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Google Shape;310;p51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Google Shape;316;p51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58" name="Google Shape;317;p51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259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TextShape 13"/>
          <p:cNvSpPr txBox="1"/>
          <p:nvPr/>
        </p:nvSpPr>
        <p:spPr>
          <a:xfrm>
            <a:off x="645480" y="4889160"/>
            <a:ext cx="8047080" cy="118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 we deployed our dictionary web app to abc.com: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user navigates to abc.com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browser makes an HTTP GET request for abc.com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Google Shape;320;p51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262" name="CustomShape 14"/>
          <p:cNvSpPr/>
          <p:nvPr/>
        </p:nvSpPr>
        <p:spPr>
          <a:xfrm>
            <a:off x="350280" y="208152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and NodeJS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Google Shape;331;p52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268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Google Shape;328;p52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271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Google Shape;335;p52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273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Google Shape;341;p52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279" name="Google Shape;342;p52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280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Shape 13"/>
          <p:cNvSpPr txBox="1"/>
          <p:nvPr/>
        </p:nvSpPr>
        <p:spPr>
          <a:xfrm>
            <a:off x="738000" y="466848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The server computer that is located at abc.com receives the HTTP GET request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The server computer gives the NodeJS server process the HTTP GET request message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Google Shape;345;p52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283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 flipH="1">
            <a:off x="-431280" y="3125880"/>
            <a:ext cx="153072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oogle Shape;355;p53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Google Shape;357;p53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Our NodeJS server code has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app.use(express.static('public'));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so it will first look to see if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 exists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directory.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2358720" y="3872880"/>
            <a:ext cx="433080" cy="43308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Google Shape;361;p53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362;p53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295" name="CustomShape 7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TextShape 8"/>
          <p:cNvSpPr txBox="1"/>
          <p:nvPr/>
        </p:nvSpPr>
        <p:spPr>
          <a:xfrm>
            <a:off x="3414960" y="3197160"/>
            <a:ext cx="2395080" cy="101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"Does the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'public'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 have an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'index.html'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 flipH="1">
            <a:off x="72000" y="3125880"/>
            <a:ext cx="1027440" cy="474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Google Shape;372;p54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Google Shape;374;p54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Shape 5"/>
          <p:cNvSpPr txBox="1"/>
          <p:nvPr/>
        </p:nvSpPr>
        <p:spPr>
          <a:xfrm>
            <a:off x="738000" y="5380920"/>
            <a:ext cx="8047080" cy="127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Since there is an index.html file, our NodeJS server will respond with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3760200" y="4691160"/>
            <a:ext cx="433080" cy="43308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Google Shape;378;p54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379;p54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307" name="CustomShape 7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TextShape 8"/>
          <p:cNvSpPr txBox="1"/>
          <p:nvPr/>
        </p:nvSpPr>
        <p:spPr>
          <a:xfrm>
            <a:off x="3414960" y="3197160"/>
            <a:ext cx="2395080" cy="101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"Does the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'public'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 have an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'index.html'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9"/>
          <p:cNvSpPr/>
          <p:nvPr/>
        </p:nvSpPr>
        <p:spPr>
          <a:xfrm>
            <a:off x="6285240" y="366264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0"/>
          <p:cNvSpPr/>
          <p:nvPr/>
        </p:nvSpPr>
        <p:spPr>
          <a:xfrm>
            <a:off x="1989720" y="3843360"/>
            <a:ext cx="4310640" cy="1280880"/>
          </a:xfrm>
          <a:custGeom>
            <a:avLst/>
            <a:gdLst/>
            <a:ahLst/>
            <a:rect l="l" t="t" r="r" b="b"/>
            <a:pathLst>
              <a:path w="176047" h="51246">
                <a:moveTo>
                  <a:pt x="176047" y="10852"/>
                </a:moveTo>
                <a:lnTo>
                  <a:pt x="147710" y="51246"/>
                </a:lnTo>
                <a:lnTo>
                  <a:pt x="19895" y="51246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Google Shape;392;p55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315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Google Shape;389;p55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318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Google Shape;396;p55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320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Google Shape;402;p55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26" name="Google Shape;403;p55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327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TextShape 13"/>
          <p:cNvSpPr txBox="1"/>
          <p:nvPr/>
        </p:nvSpPr>
        <p:spPr>
          <a:xfrm>
            <a:off x="360000" y="4668480"/>
            <a:ext cx="8425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Our Node server program replies with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server computer sends back the index.html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7. The browser receives the index.html file and begins to render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Google Shape;406;p55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330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16"/>
          <p:cNvSpPr/>
          <p:nvPr/>
        </p:nvSpPr>
        <p:spPr>
          <a:xfrm>
            <a:off x="4573800" y="26406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17"/>
          <p:cNvSpPr/>
          <p:nvPr/>
        </p:nvSpPr>
        <p:spPr>
          <a:xfrm>
            <a:off x="2640600" y="26406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18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9"/>
          <p:cNvSpPr/>
          <p:nvPr/>
        </p:nvSpPr>
        <p:spPr>
          <a:xfrm>
            <a:off x="101160" y="23864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Google Shape;414;p55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 flipH="1">
            <a:off x="5700240" y="2211480"/>
            <a:ext cx="2491920" cy="11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9" name="Google Shape;421;p56" descr=""/>
          <p:cNvPicPr/>
          <p:nvPr/>
        </p:nvPicPr>
        <p:blipFill>
          <a:blip r:embed="rId1"/>
          <a:stretch/>
        </p:blipFill>
        <p:spPr>
          <a:xfrm>
            <a:off x="5689440" y="3013920"/>
            <a:ext cx="2491920" cy="163188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 flipH="1" rot="10800000">
            <a:off x="6089760" y="4014720"/>
            <a:ext cx="910440" cy="5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Google Shape;423;p56" descr=""/>
          <p:cNvPicPr/>
          <p:nvPr/>
        </p:nvPicPr>
        <p:blipFill>
          <a:blip r:embed="rId2"/>
          <a:stretch/>
        </p:blipFill>
        <p:spPr>
          <a:xfrm>
            <a:off x="4129200" y="3345840"/>
            <a:ext cx="1306800" cy="90792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42" name="TextShape 4"/>
          <p:cNvSpPr txBox="1"/>
          <p:nvPr/>
        </p:nvSpPr>
        <p:spPr>
          <a:xfrm>
            <a:off x="738000" y="50979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8. In rendering the HTML, the browser sees it needs style.css and fetch.js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 rot="10800000">
            <a:off x="4595760" y="3887640"/>
            <a:ext cx="1022760" cy="11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Google Shape;426;p56" descr=""/>
          <p:cNvPicPr/>
          <p:nvPr/>
        </p:nvPicPr>
        <p:blipFill>
          <a:blip r:embed="rId3"/>
          <a:stretch/>
        </p:blipFill>
        <p:spPr>
          <a:xfrm>
            <a:off x="780840" y="1701720"/>
            <a:ext cx="6415560" cy="90792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427;p56" descr=""/>
          <p:cNvPicPr/>
          <p:nvPr/>
        </p:nvPicPr>
        <p:blipFill>
          <a:blip r:embed="rId4"/>
          <a:stretch/>
        </p:blipFill>
        <p:spPr>
          <a:xfrm>
            <a:off x="252360" y="2943720"/>
            <a:ext cx="3320280" cy="13104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Google Shape;436;p57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Google Shape;433;p57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353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440;p57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355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Google Shape;446;p57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61" name="Google Shape;447;p57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the browser makes two more HTTP GET requests: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for style.css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One for script.js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Google Shape;450;p57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365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Google Shape;454;p57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Google Shape;463;p58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372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Google Shape;460;p58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375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Google Shape;467;p58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377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2" name="Google Shape;473;p58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383" name="Google Shape;474;p58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384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These GET requests get routed to the server computer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The server computer sends the GET requests to our NodeJS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Google Shape;477;p58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387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5"/>
          <p:cNvSpPr/>
          <p:nvPr/>
        </p:nvSpPr>
        <p:spPr>
          <a:xfrm>
            <a:off x="6086880" y="25452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16"/>
          <p:cNvSpPr/>
          <p:nvPr/>
        </p:nvSpPr>
        <p:spPr>
          <a:xfrm>
            <a:off x="8073720" y="37580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Google Shape;482;p58" descr=""/>
          <p:cNvPicPr/>
          <p:nvPr/>
        </p:nvPicPr>
        <p:blipFill>
          <a:blip r:embed="rId7"/>
          <a:stretch/>
        </p:blipFill>
        <p:spPr>
          <a:xfrm>
            <a:off x="523080" y="1526400"/>
            <a:ext cx="2028240" cy="80028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 flipH="1">
            <a:off x="0" y="3125880"/>
            <a:ext cx="1099440" cy="474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Google Shape;490;p59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Google Shape;492;p59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396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Our NodeJS server code finds fetch.js and style.css in the public directory, so it responds with those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Google Shape;495;p59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399" name="Google Shape;496;p59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400" name="CustomShape 6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7"/>
          <p:cNvSpPr/>
          <p:nvPr/>
        </p:nvSpPr>
        <p:spPr>
          <a:xfrm>
            <a:off x="6239880" y="331596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8"/>
          <p:cNvSpPr/>
          <p:nvPr/>
        </p:nvSpPr>
        <p:spPr>
          <a:xfrm>
            <a:off x="6224400" y="4068360"/>
            <a:ext cx="1451520" cy="4330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9"/>
          <p:cNvSpPr/>
          <p:nvPr/>
        </p:nvSpPr>
        <p:spPr>
          <a:xfrm>
            <a:off x="1974600" y="3496680"/>
            <a:ext cx="4250160" cy="602640"/>
          </a:xfrm>
          <a:custGeom>
            <a:avLst/>
            <a:gdLst/>
            <a:ahLst/>
            <a:rect l="l" t="t" r="r" b="b"/>
            <a:pathLst>
              <a:path w="170018" h="24116">
                <a:moveTo>
                  <a:pt x="170018" y="0"/>
                </a:moveTo>
                <a:lnTo>
                  <a:pt x="122992" y="24116"/>
                </a:lnTo>
                <a:lnTo>
                  <a:pt x="21102" y="24116"/>
                </a:lnTo>
                <a:lnTo>
                  <a:pt x="0" y="964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0"/>
          <p:cNvSpPr/>
          <p:nvPr/>
        </p:nvSpPr>
        <p:spPr>
          <a:xfrm>
            <a:off x="1974600" y="4114800"/>
            <a:ext cx="4265280" cy="300960"/>
          </a:xfrm>
          <a:custGeom>
            <a:avLst/>
            <a:gdLst/>
            <a:ahLst/>
            <a:rect l="l" t="t" r="r" b="b"/>
            <a:pathLst>
              <a:path w="170621" h="12058">
                <a:moveTo>
                  <a:pt x="170621" y="7838"/>
                </a:moveTo>
                <a:lnTo>
                  <a:pt x="124801" y="12058"/>
                </a:lnTo>
                <a:lnTo>
                  <a:pt x="13264" y="12058"/>
                </a:lnTo>
                <a:lnTo>
                  <a:pt x="0" y="0"/>
                </a:lnTo>
              </a:path>
            </a:pathLst>
          </a:custGeom>
          <a:noFill/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1"/>
          <p:cNvSpPr/>
          <p:nvPr/>
        </p:nvSpPr>
        <p:spPr>
          <a:xfrm>
            <a:off x="3706200" y="35496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Google Shape;511;p60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10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Google Shape;508;p60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13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Google Shape;515;p60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15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0" name="Google Shape;521;p60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21" name="Google Shape;522;p60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22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TextShape 13"/>
          <p:cNvSpPr txBox="1"/>
          <p:nvPr/>
        </p:nvSpPr>
        <p:spPr>
          <a:xfrm>
            <a:off x="432000" y="4668480"/>
            <a:ext cx="8353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Our Node server program replies with the style.css and fetch.js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The server computer sends these files back to the client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browser receives the files and continues rendering 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4" name="Google Shape;525;p60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425" name="CustomShape 14"/>
          <p:cNvSpPr/>
          <p:nvPr/>
        </p:nvSpPr>
        <p:spPr>
          <a:xfrm>
            <a:off x="5999040" y="25754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15"/>
          <p:cNvSpPr/>
          <p:nvPr/>
        </p:nvSpPr>
        <p:spPr>
          <a:xfrm>
            <a:off x="8108280" y="37580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16"/>
          <p:cNvSpPr/>
          <p:nvPr/>
        </p:nvSpPr>
        <p:spPr>
          <a:xfrm>
            <a:off x="4573800" y="26406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17"/>
          <p:cNvSpPr/>
          <p:nvPr/>
        </p:nvSpPr>
        <p:spPr>
          <a:xfrm>
            <a:off x="2640600" y="26406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9" name="Google Shape;530;p60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430" name="CustomShape 18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101160" y="23864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Google Shape;541;p61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36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Google Shape;538;p61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39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Google Shape;545;p61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41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Google Shape;551;p61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47" name="Google Shape;552;p61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48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Google Shape;554;p61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450" name="Google Shape;555;p61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451" name="CustomShape 13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TextShape 14"/>
          <p:cNvSpPr txBox="1"/>
          <p:nvPr/>
        </p:nvSpPr>
        <p:spPr>
          <a:xfrm>
            <a:off x="548280" y="4575600"/>
            <a:ext cx="8047080" cy="196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this picture, there are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two copies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of index.html, style.css, and fetch.js: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computer has these files stored in its file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has just downloaded the files from the server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Google Shape;558;p61" descr=""/>
          <p:cNvPicPr/>
          <p:nvPr/>
        </p:nvPicPr>
        <p:blipFill>
          <a:blip r:embed="rId8"/>
          <a:stretch/>
        </p:blipFill>
        <p:spPr>
          <a:xfrm>
            <a:off x="1224720" y="383436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54" name="Google Shape;559;p61" descr=""/>
          <p:cNvPicPr/>
          <p:nvPr/>
        </p:nvPicPr>
        <p:blipFill>
          <a:blip r:embed="rId9"/>
          <a:stretch/>
        </p:blipFill>
        <p:spPr>
          <a:xfrm>
            <a:off x="1727280" y="384192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455" name="Google Shape;560;p61" descr=""/>
          <p:cNvPicPr/>
          <p:nvPr/>
        </p:nvPicPr>
        <p:blipFill>
          <a:blip r:embed="rId10"/>
          <a:stretch/>
        </p:blipFill>
        <p:spPr>
          <a:xfrm>
            <a:off x="2254680" y="385524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56" name="Google Shape;561;p61" descr=""/>
          <p:cNvPicPr/>
          <p:nvPr/>
        </p:nvPicPr>
        <p:blipFill>
          <a:blip r:embed="rId11"/>
          <a:stretch/>
        </p:blipFill>
        <p:spPr>
          <a:xfrm>
            <a:off x="6642360" y="389520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57" name="Google Shape;562;p61" descr=""/>
          <p:cNvPicPr/>
          <p:nvPr/>
        </p:nvPicPr>
        <p:blipFill>
          <a:blip r:embed="rId12"/>
          <a:stretch/>
        </p:blipFill>
        <p:spPr>
          <a:xfrm>
            <a:off x="7144920" y="390276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458" name="Google Shape;563;p61" descr=""/>
          <p:cNvPicPr/>
          <p:nvPr/>
        </p:nvPicPr>
        <p:blipFill>
          <a:blip r:embed="rId13"/>
          <a:stretch/>
        </p:blipFill>
        <p:spPr>
          <a:xfrm>
            <a:off x="7672320" y="3916080"/>
            <a:ext cx="409680" cy="4096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MongoDB concepts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Database: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container of MongoDB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Collection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group of MongoDB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relational database)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JSON-like object that represents one instance of a collection (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Row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relational database)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Also used more generally to refer to any set of key-value pairs.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2" name="Google Shape;572;p62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463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5" name="Google Shape;569;p62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466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7" name="Google Shape;576;p62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468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Google Shape;582;p62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74" name="Google Shape;583;p62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475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Google Shape;585;p62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477" name="Google Shape;586;p62" descr=""/>
          <p:cNvPicPr/>
          <p:nvPr/>
        </p:nvPicPr>
        <p:blipFill>
          <a:blip r:embed="rId7"/>
          <a:stretch/>
        </p:blipFill>
        <p:spPr>
          <a:xfrm>
            <a:off x="207720" y="1722960"/>
            <a:ext cx="1319760" cy="605880"/>
          </a:xfrm>
          <a:prstGeom prst="rect">
            <a:avLst/>
          </a:prstGeom>
          <a:ln w="9360">
            <a:solidFill>
              <a:srgbClr val="595959"/>
            </a:solidFill>
            <a:round/>
          </a:ln>
        </p:spPr>
      </p:pic>
      <p:sp>
        <p:nvSpPr>
          <p:cNvPr id="478" name="CustomShape 13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TextShape 14"/>
          <p:cNvSpPr txBox="1"/>
          <p:nvPr/>
        </p:nvSpPr>
        <p:spPr>
          <a:xfrm>
            <a:off x="548280" y="4742280"/>
            <a:ext cx="804708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computer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provided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 client computer is going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execute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files.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the code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fetch.js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going to be run on the client, not on the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0" name="Google Shape;589;p62" descr=""/>
          <p:cNvPicPr/>
          <p:nvPr/>
        </p:nvPicPr>
        <p:blipFill>
          <a:blip r:embed="rId8"/>
          <a:stretch/>
        </p:blipFill>
        <p:spPr>
          <a:xfrm>
            <a:off x="1224720" y="383436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81" name="Google Shape;590;p62" descr=""/>
          <p:cNvPicPr/>
          <p:nvPr/>
        </p:nvPicPr>
        <p:blipFill>
          <a:blip r:embed="rId9"/>
          <a:stretch/>
        </p:blipFill>
        <p:spPr>
          <a:xfrm>
            <a:off x="1727280" y="384192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482" name="Google Shape;591;p62" descr=""/>
          <p:cNvPicPr/>
          <p:nvPr/>
        </p:nvPicPr>
        <p:blipFill>
          <a:blip r:embed="rId10"/>
          <a:stretch/>
        </p:blipFill>
        <p:spPr>
          <a:xfrm>
            <a:off x="2254680" y="385524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83" name="Google Shape;592;p62" descr=""/>
          <p:cNvPicPr/>
          <p:nvPr/>
        </p:nvPicPr>
        <p:blipFill>
          <a:blip r:embed="rId11"/>
          <a:stretch/>
        </p:blipFill>
        <p:spPr>
          <a:xfrm>
            <a:off x="6642360" y="3895200"/>
            <a:ext cx="409680" cy="409680"/>
          </a:xfrm>
          <a:prstGeom prst="rect">
            <a:avLst/>
          </a:prstGeom>
          <a:ln>
            <a:noFill/>
          </a:ln>
        </p:spPr>
      </p:pic>
      <p:pic>
        <p:nvPicPr>
          <p:cNvPr id="484" name="Google Shape;593;p62" descr=""/>
          <p:cNvPicPr/>
          <p:nvPr/>
        </p:nvPicPr>
        <p:blipFill>
          <a:blip r:embed="rId12"/>
          <a:stretch/>
        </p:blipFill>
        <p:spPr>
          <a:xfrm>
            <a:off x="7144920" y="390276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485" name="Google Shape;594;p62" descr=""/>
          <p:cNvPicPr/>
          <p:nvPr/>
        </p:nvPicPr>
        <p:blipFill>
          <a:blip r:embed="rId13"/>
          <a:stretch/>
        </p:blipFill>
        <p:spPr>
          <a:xfrm>
            <a:off x="7672320" y="3916080"/>
            <a:ext cx="409680" cy="409680"/>
          </a:xfrm>
          <a:prstGeom prst="rect">
            <a:avLst/>
          </a:prstGeom>
          <a:ln>
            <a:noFill/>
          </a:ln>
        </p:spPr>
      </p:pic>
      <p:sp>
        <p:nvSpPr>
          <p:cNvPr id="486" name="CustomShape 15"/>
          <p:cNvSpPr/>
          <p:nvPr/>
        </p:nvSpPr>
        <p:spPr>
          <a:xfrm>
            <a:off x="1069560" y="3777840"/>
            <a:ext cx="1752120" cy="6058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Google Shape;601;p63" descr=""/>
          <p:cNvPicPr/>
          <p:nvPr/>
        </p:nvPicPr>
        <p:blipFill>
          <a:blip r:embed="rId1"/>
          <a:stretch/>
        </p:blipFill>
        <p:spPr>
          <a:xfrm>
            <a:off x="254880" y="3831840"/>
            <a:ext cx="1272960" cy="833760"/>
          </a:xfrm>
          <a:prstGeom prst="rect">
            <a:avLst/>
          </a:prstGeom>
          <a:ln>
            <a:noFill/>
          </a:ln>
        </p:spPr>
      </p:pic>
      <p:sp>
        <p:nvSpPr>
          <p:cNvPr id="489" name="TextShape 2"/>
          <p:cNvSpPr txBox="1"/>
          <p:nvPr/>
        </p:nvSpPr>
        <p:spPr>
          <a:xfrm>
            <a:off x="782640" y="503964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has rendered the page and ran the JavaScript in fetch.js to attach the event listeners.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Then, when we enter a word and hit "Search"...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5534640" y="28328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1" name="Google Shape;604;p63" descr=""/>
          <p:cNvPicPr/>
          <p:nvPr/>
        </p:nvPicPr>
        <p:blipFill>
          <a:blip r:embed="rId2"/>
          <a:stretch/>
        </p:blipFill>
        <p:spPr>
          <a:xfrm>
            <a:off x="497520" y="1986120"/>
            <a:ext cx="4762440" cy="14446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492" name="CustomShape 4"/>
          <p:cNvSpPr/>
          <p:nvPr/>
        </p:nvSpPr>
        <p:spPr>
          <a:xfrm flipH="1" rot="10800000">
            <a:off x="1130400" y="3831840"/>
            <a:ext cx="238320" cy="3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5"/>
          <p:cNvSpPr/>
          <p:nvPr/>
        </p:nvSpPr>
        <p:spPr>
          <a:xfrm flipH="1">
            <a:off x="264600" y="445680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Google Shape;607;p63" descr=""/>
          <p:cNvPicPr/>
          <p:nvPr/>
        </p:nvPicPr>
        <p:blipFill>
          <a:blip r:embed="rId3"/>
          <a:stretch/>
        </p:blipFill>
        <p:spPr>
          <a:xfrm>
            <a:off x="2917440" y="3604680"/>
            <a:ext cx="6003000" cy="68616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Google Shape;613;p64" descr=""/>
          <p:cNvPicPr/>
          <p:nvPr/>
        </p:nvPicPr>
        <p:blipFill>
          <a:blip r:embed="rId1"/>
          <a:stretch/>
        </p:blipFill>
        <p:spPr>
          <a:xfrm>
            <a:off x="601560" y="395856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497" name="TextShape 2"/>
          <p:cNvSpPr txBox="1"/>
          <p:nvPr/>
        </p:nvSpPr>
        <p:spPr>
          <a:xfrm>
            <a:off x="738000" y="575280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...the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is executed on the client.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1928880" y="24206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Google Shape;616;p64" descr=""/>
          <p:cNvPicPr/>
          <p:nvPr/>
        </p:nvPicPr>
        <p:blipFill>
          <a:blip r:embed="rId2"/>
          <a:stretch/>
        </p:blipFill>
        <p:spPr>
          <a:xfrm>
            <a:off x="376920" y="3006720"/>
            <a:ext cx="2049480" cy="6213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00" name="Google Shape;617;p64" descr=""/>
          <p:cNvPicPr/>
          <p:nvPr/>
        </p:nvPicPr>
        <p:blipFill>
          <a:blip r:embed="rId3"/>
          <a:stretch/>
        </p:blipFill>
        <p:spPr>
          <a:xfrm>
            <a:off x="2567880" y="2508480"/>
            <a:ext cx="6455160" cy="1841040"/>
          </a:xfrm>
          <a:prstGeom prst="rect">
            <a:avLst/>
          </a:prstGeom>
          <a:ln>
            <a:noFill/>
          </a:ln>
        </p:spPr>
      </p:pic>
      <p:sp>
        <p:nvSpPr>
          <p:cNvPr id="501" name="CustomShape 4"/>
          <p:cNvSpPr/>
          <p:nvPr/>
        </p:nvSpPr>
        <p:spPr>
          <a:xfrm flipH="1">
            <a:off x="950400" y="49903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Google Shape;624;p65" descr=""/>
          <p:cNvPicPr/>
          <p:nvPr/>
        </p:nvPicPr>
        <p:blipFill>
          <a:blip r:embed="rId1"/>
          <a:stretch/>
        </p:blipFill>
        <p:spPr>
          <a:xfrm>
            <a:off x="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504" name="TextShape 2"/>
          <p:cNvSpPr txBox="1"/>
          <p:nvPr/>
        </p:nvSpPr>
        <p:spPr>
          <a:xfrm>
            <a:off x="662400" y="508968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Our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includes a call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which is going to trigger another HTTP GET request, this time for abc.com/lookup/cat.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5" name="Google Shape;626;p65" descr=""/>
          <p:cNvPicPr/>
          <p:nvPr/>
        </p:nvPicPr>
        <p:blipFill>
          <a:blip r:embed="rId2"/>
          <a:stretch/>
        </p:blipFill>
        <p:spPr>
          <a:xfrm>
            <a:off x="2567880" y="2508480"/>
            <a:ext cx="6455160" cy="1841040"/>
          </a:xfrm>
          <a:prstGeom prst="rect">
            <a:avLst/>
          </a:prstGeom>
          <a:ln>
            <a:noFill/>
          </a:ln>
        </p:spPr>
      </p:pic>
      <p:sp>
        <p:nvSpPr>
          <p:cNvPr id="506" name="CustomShape 3"/>
          <p:cNvSpPr/>
          <p:nvPr/>
        </p:nvSpPr>
        <p:spPr>
          <a:xfrm flipH="1">
            <a:off x="3492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2199600" y="350496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1" name="Google Shape;637;p66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12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4" name="Google Shape;634;p66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15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6" name="Google Shape;641;p66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17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Google Shape;647;p66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23" name="Google Shape;648;p66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524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Because of the call to fetch(), the browser makes an HTTP GET request for abc.com/lookup/cat.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6" name="Google Shape;651;p66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527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5"/>
          <p:cNvSpPr/>
          <p:nvPr/>
        </p:nvSpPr>
        <p:spPr>
          <a:xfrm>
            <a:off x="2545200" y="245088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9" name="Google Shape;655;p66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Google Shape;664;p67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Google Shape;661;p67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37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8" name="Google Shape;668;p67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39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4" name="Google Shape;674;p67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545" name="Google Shape;675;p67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546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TextShape 13"/>
          <p:cNvSpPr txBox="1"/>
          <p:nvPr/>
        </p:nvSpPr>
        <p:spPr>
          <a:xfrm>
            <a:off x="738000" y="4889160"/>
            <a:ext cx="8047080" cy="8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 These GET requests get routed to the server computer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6. The server computer sends the GET requests to our NodeJS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8" name="Google Shape;678;p67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549" name="CustomShape 14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5"/>
          <p:cNvSpPr/>
          <p:nvPr/>
        </p:nvSpPr>
        <p:spPr>
          <a:xfrm>
            <a:off x="6086880" y="25452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16"/>
          <p:cNvSpPr/>
          <p:nvPr/>
        </p:nvSpPr>
        <p:spPr>
          <a:xfrm>
            <a:off x="8073720" y="375804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Google Shape;683;p67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 flipH="1">
            <a:off x="-431280" y="3125880"/>
            <a:ext cx="153072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5" name="Google Shape;691;p68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556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7" name="Google Shape;693;p68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558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TextShape 5"/>
          <p:cNvSpPr txBox="1"/>
          <p:nvPr/>
        </p:nvSpPr>
        <p:spPr>
          <a:xfrm>
            <a:off x="738000" y="482076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7. Our NodeJS server code first tries to see whether there's an "lookup/cat/index.html"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directory.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Google Shape;696;p68" descr=""/>
          <p:cNvPicPr/>
          <p:nvPr/>
        </p:nvPicPr>
        <p:blipFill>
          <a:blip r:embed="rId3"/>
          <a:stretch/>
        </p:blipFill>
        <p:spPr>
          <a:xfrm>
            <a:off x="3643560" y="2341440"/>
            <a:ext cx="5129640" cy="555120"/>
          </a:xfrm>
          <a:prstGeom prst="rect">
            <a:avLst/>
          </a:prstGeom>
          <a:ln>
            <a:noFill/>
          </a:ln>
        </p:spPr>
      </p:pic>
      <p:pic>
        <p:nvPicPr>
          <p:cNvPr id="561" name="Google Shape;697;p68" descr=""/>
          <p:cNvPicPr/>
          <p:nvPr/>
        </p:nvPicPr>
        <p:blipFill>
          <a:blip r:embed="rId4"/>
          <a:stretch/>
        </p:blipFill>
        <p:spPr>
          <a:xfrm>
            <a:off x="5729760" y="2904840"/>
            <a:ext cx="2099520" cy="1618920"/>
          </a:xfrm>
          <a:prstGeom prst="rect">
            <a:avLst/>
          </a:prstGeom>
          <a:ln>
            <a:noFill/>
          </a:ln>
        </p:spPr>
      </p:pic>
      <p:sp>
        <p:nvSpPr>
          <p:cNvPr id="562" name="CustomShape 6"/>
          <p:cNvSpPr/>
          <p:nvPr/>
        </p:nvSpPr>
        <p:spPr>
          <a:xfrm>
            <a:off x="3572280" y="2562480"/>
            <a:ext cx="1853640" cy="497160"/>
          </a:xfrm>
          <a:custGeom>
            <a:avLst/>
            <a:gdLst/>
            <a:ahLst/>
            <a:rect l="l" t="t" r="r" b="b"/>
            <a:pathLst>
              <a:path w="74156" h="19896">
                <a:moveTo>
                  <a:pt x="6631" y="0"/>
                </a:moveTo>
                <a:lnTo>
                  <a:pt x="0" y="0"/>
                </a:lnTo>
                <a:lnTo>
                  <a:pt x="0" y="19896"/>
                </a:lnTo>
                <a:lnTo>
                  <a:pt x="74156" y="19896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7"/>
          <p:cNvSpPr/>
          <p:nvPr/>
        </p:nvSpPr>
        <p:spPr>
          <a:xfrm>
            <a:off x="3146040" y="184392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 flipH="1">
            <a:off x="-431280" y="3125880"/>
            <a:ext cx="1530720" cy="4330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6" name="Google Shape;707;p69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567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Google Shape;709;p69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TextShape 5"/>
          <p:cNvSpPr txBox="1"/>
          <p:nvPr/>
        </p:nvSpPr>
        <p:spPr>
          <a:xfrm>
            <a:off x="648000" y="4312080"/>
            <a:ext cx="8047080" cy="173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8. "public/lookup/cat/index.html" doesn't exist, so now it sees whether there's a route that matches GET "/lookup/cat":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'/lookup/:word'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matches, so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onLookupWord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executed on the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3643560" y="268812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Google Shape;713;p69" descr=""/>
          <p:cNvPicPr/>
          <p:nvPr/>
        </p:nvPicPr>
        <p:blipFill>
          <a:blip r:embed="rId3"/>
          <a:stretch/>
        </p:blipFill>
        <p:spPr>
          <a:xfrm>
            <a:off x="3754800" y="3240720"/>
            <a:ext cx="5308560" cy="34632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 flipH="1">
            <a:off x="0" y="3125880"/>
            <a:ext cx="1099440" cy="4741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5" name="Google Shape;721;p70" descr=""/>
          <p:cNvPicPr/>
          <p:nvPr/>
        </p:nvPicPr>
        <p:blipFill>
          <a:blip r:embed="rId1"/>
          <a:stretch/>
        </p:blipFill>
        <p:spPr>
          <a:xfrm>
            <a:off x="727920" y="2688120"/>
            <a:ext cx="1451880" cy="145188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 flipH="1">
            <a:off x="505440" y="2059200"/>
            <a:ext cx="1897200" cy="87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Google Shape;723;p70" descr=""/>
          <p:cNvPicPr/>
          <p:nvPr/>
        </p:nvPicPr>
        <p:blipFill>
          <a:blip r:embed="rId2"/>
          <a:stretch/>
        </p:blipFill>
        <p:spPr>
          <a:xfrm>
            <a:off x="2402640" y="2904840"/>
            <a:ext cx="1017720" cy="10177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1866960" y="3164400"/>
            <a:ext cx="63252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TextShape 5"/>
          <p:cNvSpPr txBox="1"/>
          <p:nvPr/>
        </p:nvSpPr>
        <p:spPr>
          <a:xfrm>
            <a:off x="548280" y="5292000"/>
            <a:ext cx="8047080" cy="134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9. We get the definition from the MongoDB database.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6"/>
          <p:cNvSpPr/>
          <p:nvPr/>
        </p:nvSpPr>
        <p:spPr>
          <a:xfrm>
            <a:off x="3113640" y="2383200"/>
            <a:ext cx="497520" cy="49752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7"/>
          <p:cNvSpPr/>
          <p:nvPr/>
        </p:nvSpPr>
        <p:spPr>
          <a:xfrm flipH="1" rot="10800000">
            <a:off x="2854440" y="2768040"/>
            <a:ext cx="924120" cy="86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2" name="Google Shape;728;p70" descr=""/>
          <p:cNvPicPr/>
          <p:nvPr/>
        </p:nvPicPr>
        <p:blipFill>
          <a:blip r:embed="rId3"/>
          <a:srcRect l="0" t="0" r="0" b="27485"/>
          <a:stretch/>
        </p:blipFill>
        <p:spPr>
          <a:xfrm>
            <a:off x="2396160" y="1557720"/>
            <a:ext cx="869760" cy="763200"/>
          </a:xfrm>
          <a:prstGeom prst="rect">
            <a:avLst/>
          </a:prstGeom>
          <a:ln>
            <a:noFill/>
          </a:ln>
        </p:spPr>
      </p:pic>
      <p:sp>
        <p:nvSpPr>
          <p:cNvPr id="583" name="CustomShape 8"/>
          <p:cNvSpPr/>
          <p:nvPr/>
        </p:nvSpPr>
        <p:spPr>
          <a:xfrm rot="10800000">
            <a:off x="2912040" y="2904840"/>
            <a:ext cx="80280" cy="58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Google Shape;730;p70" descr=""/>
          <p:cNvPicPr/>
          <p:nvPr/>
        </p:nvPicPr>
        <p:blipFill>
          <a:blip r:embed="rId4"/>
          <a:stretch/>
        </p:blipFill>
        <p:spPr>
          <a:xfrm>
            <a:off x="3901680" y="1668240"/>
            <a:ext cx="4998960" cy="352116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8" name="Google Shape;739;p71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589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1" name="Google Shape;736;p71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3" name="Google Shape;743;p71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594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9" name="Google Shape;749;p71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00" name="Google Shape;750;p71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601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TextShape 13"/>
          <p:cNvSpPr txBox="1"/>
          <p:nvPr/>
        </p:nvSpPr>
        <p:spPr>
          <a:xfrm>
            <a:off x="738000" y="4668480"/>
            <a:ext cx="8047080" cy="18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10. Our Node server program replies with 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11. The server computer sends JSON back to the client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12. The browser receives the JSON and continues executing the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3" name="Google Shape;753;p71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sp>
        <p:nvSpPr>
          <p:cNvPr id="604" name="CustomShape 14"/>
          <p:cNvSpPr/>
          <p:nvPr/>
        </p:nvSpPr>
        <p:spPr>
          <a:xfrm>
            <a:off x="8108280" y="3758040"/>
            <a:ext cx="647640" cy="61200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15"/>
          <p:cNvSpPr/>
          <p:nvPr/>
        </p:nvSpPr>
        <p:spPr>
          <a:xfrm flipH="1" rot="10800000">
            <a:off x="867600" y="2941560"/>
            <a:ext cx="2685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6"/>
          <p:cNvSpPr/>
          <p:nvPr/>
        </p:nvSpPr>
        <p:spPr>
          <a:xfrm>
            <a:off x="6011640" y="2583360"/>
            <a:ext cx="647640" cy="61200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17"/>
          <p:cNvSpPr/>
          <p:nvPr/>
        </p:nvSpPr>
        <p:spPr>
          <a:xfrm>
            <a:off x="2634120" y="2299320"/>
            <a:ext cx="647640" cy="61200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Google Shape;759;p71" descr=""/>
          <p:cNvPicPr/>
          <p:nvPr/>
        </p:nvPicPr>
        <p:blipFill>
          <a:blip r:embed="rId7"/>
          <a:srcRect l="46125" t="64024" r="11659" b="24790"/>
          <a:stretch/>
        </p:blipFill>
        <p:spPr>
          <a:xfrm>
            <a:off x="207720" y="1775160"/>
            <a:ext cx="2997360" cy="3405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mongodb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Node library provides objects to manipulate the database, collections, and documents: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Db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Database; can get collections using this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Collection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Can get/insert/delete documents from this collection via calls like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insertOne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find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Documents are not special classes; they are just JavaScript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0" name="Google Shape;765;p72" descr=""/>
          <p:cNvPicPr/>
          <p:nvPr/>
        </p:nvPicPr>
        <p:blipFill>
          <a:blip r:embed="rId1"/>
          <a:stretch/>
        </p:blipFill>
        <p:spPr>
          <a:xfrm>
            <a:off x="22860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611" name="TextShape 2"/>
          <p:cNvSpPr txBox="1"/>
          <p:nvPr/>
        </p:nvSpPr>
        <p:spPr>
          <a:xfrm>
            <a:off x="662400" y="5089680"/>
            <a:ext cx="8047080" cy="97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13.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onSearch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continues executing with the JSON results and updates the client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 flipH="1">
            <a:off x="5778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Google Shape;768;p72" descr=""/>
          <p:cNvPicPr/>
          <p:nvPr/>
        </p:nvPicPr>
        <p:blipFill>
          <a:blip r:embed="rId2"/>
          <a:stretch/>
        </p:blipFill>
        <p:spPr>
          <a:xfrm>
            <a:off x="2549160" y="1997640"/>
            <a:ext cx="6160320" cy="2204640"/>
          </a:xfrm>
          <a:prstGeom prst="rect">
            <a:avLst/>
          </a:prstGeom>
          <a:ln>
            <a:noFill/>
          </a:ln>
        </p:spPr>
      </p:pic>
      <p:sp>
        <p:nvSpPr>
          <p:cNvPr id="614" name="CustomShape 4"/>
          <p:cNvSpPr/>
          <p:nvPr/>
        </p:nvSpPr>
        <p:spPr>
          <a:xfrm>
            <a:off x="2049120" y="1997640"/>
            <a:ext cx="647640" cy="612000"/>
          </a:xfrm>
          <a:prstGeom prst="ellipse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6" name="Google Shape;775;p73" descr=""/>
          <p:cNvPicPr/>
          <p:nvPr/>
        </p:nvPicPr>
        <p:blipFill>
          <a:blip r:embed="rId1"/>
          <a:stretch/>
        </p:blipFill>
        <p:spPr>
          <a:xfrm>
            <a:off x="228600" y="2631600"/>
            <a:ext cx="1885680" cy="1235160"/>
          </a:xfrm>
          <a:prstGeom prst="rect">
            <a:avLst/>
          </a:prstGeom>
          <a:ln>
            <a:noFill/>
          </a:ln>
        </p:spPr>
      </p:pic>
      <p:sp>
        <p:nvSpPr>
          <p:cNvPr id="617" name="CustomShape 2"/>
          <p:cNvSpPr/>
          <p:nvPr/>
        </p:nvSpPr>
        <p:spPr>
          <a:xfrm flipH="1">
            <a:off x="577800" y="366336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Google Shape;777;p73" descr=""/>
          <p:cNvPicPr/>
          <p:nvPr/>
        </p:nvPicPr>
        <p:blipFill>
          <a:blip r:embed="rId2"/>
          <a:stretch/>
        </p:blipFill>
        <p:spPr>
          <a:xfrm>
            <a:off x="2568600" y="1685160"/>
            <a:ext cx="5884560" cy="367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 flipH="1">
            <a:off x="5879880" y="3043080"/>
            <a:ext cx="1203840" cy="3405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Review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 rot="10800000">
            <a:off x="5162040" y="3383640"/>
            <a:ext cx="80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2" name="Google Shape;786;p74" descr=""/>
          <p:cNvPicPr/>
          <p:nvPr/>
        </p:nvPicPr>
        <p:blipFill>
          <a:blip r:embed="rId1"/>
          <a:stretch/>
        </p:blipFill>
        <p:spPr>
          <a:xfrm>
            <a:off x="6791400" y="2698560"/>
            <a:ext cx="1141560" cy="1141560"/>
          </a:xfrm>
          <a:prstGeom prst="rect">
            <a:avLst/>
          </a:prstGeom>
          <a:ln>
            <a:noFill/>
          </a:ln>
        </p:spPr>
      </p:pic>
      <p:sp>
        <p:nvSpPr>
          <p:cNvPr id="623" name="CustomShape 4"/>
          <p:cNvSpPr/>
          <p:nvPr/>
        </p:nvSpPr>
        <p:spPr>
          <a:xfrm rot="10800000">
            <a:off x="3765240" y="4469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5"/>
          <p:cNvSpPr/>
          <p:nvPr/>
        </p:nvSpPr>
        <p:spPr>
          <a:xfrm rot="10800000">
            <a:off x="3765240" y="3065040"/>
            <a:ext cx="36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999999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5" name="Google Shape;783;p74" descr=""/>
          <p:cNvPicPr/>
          <p:nvPr/>
        </p:nvPicPr>
        <p:blipFill>
          <a:blip r:embed="rId2"/>
          <a:stretch/>
        </p:blipFill>
        <p:spPr>
          <a:xfrm>
            <a:off x="5010120" y="2948760"/>
            <a:ext cx="869760" cy="869760"/>
          </a:xfrm>
          <a:prstGeom prst="rect">
            <a:avLst/>
          </a:prstGeom>
          <a:ln>
            <a:noFill/>
          </a:ln>
        </p:spPr>
      </p:pic>
      <p:sp>
        <p:nvSpPr>
          <p:cNvPr id="626" name="CustomShape 6"/>
          <p:cNvSpPr/>
          <p:nvPr/>
        </p:nvSpPr>
        <p:spPr>
          <a:xfrm flipH="1">
            <a:off x="1148400" y="226224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Google Shape;790;p74" descr=""/>
          <p:cNvPicPr/>
          <p:nvPr/>
        </p:nvPicPr>
        <p:blipFill>
          <a:blip r:embed="rId3"/>
          <a:stretch/>
        </p:blipFill>
        <p:spPr>
          <a:xfrm>
            <a:off x="1141920" y="2742840"/>
            <a:ext cx="1491840" cy="977040"/>
          </a:xfrm>
          <a:prstGeom prst="rect">
            <a:avLst/>
          </a:prstGeom>
          <a:ln>
            <a:noFill/>
          </a:ln>
        </p:spPr>
      </p:pic>
      <p:sp>
        <p:nvSpPr>
          <p:cNvPr id="628" name="CustomShape 7"/>
          <p:cNvSpPr/>
          <p:nvPr/>
        </p:nvSpPr>
        <p:spPr>
          <a:xfrm flipH="1">
            <a:off x="3105360" y="2780640"/>
            <a:ext cx="1319760" cy="977040"/>
          </a:xfrm>
          <a:prstGeom prst="cloud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8"/>
          <p:cNvSpPr/>
          <p:nvPr/>
        </p:nvSpPr>
        <p:spPr>
          <a:xfrm flipH="1">
            <a:off x="6616080" y="2203920"/>
            <a:ext cx="149184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9"/>
          <p:cNvSpPr/>
          <p:nvPr/>
        </p:nvSpPr>
        <p:spPr>
          <a:xfrm flipH="1" rot="10800000">
            <a:off x="1383480" y="3341880"/>
            <a:ext cx="54504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0"/>
          <p:cNvSpPr/>
          <p:nvPr/>
        </p:nvSpPr>
        <p:spPr>
          <a:xfrm flipH="1">
            <a:off x="2478600" y="3269520"/>
            <a:ext cx="6246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1"/>
          <p:cNvSpPr/>
          <p:nvPr/>
        </p:nvSpPr>
        <p:spPr>
          <a:xfrm flipH="1" rot="10800000">
            <a:off x="8332200" y="2780640"/>
            <a:ext cx="64764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3" name="Google Shape;796;p74" descr=""/>
          <p:cNvPicPr/>
          <p:nvPr/>
        </p:nvPicPr>
        <p:blipFill>
          <a:blip r:embed="rId4"/>
          <a:stretch/>
        </p:blipFill>
        <p:spPr>
          <a:xfrm>
            <a:off x="207720" y="2941560"/>
            <a:ext cx="782280" cy="5436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634" name="Google Shape;797;p74" descr=""/>
          <p:cNvPicPr/>
          <p:nvPr/>
        </p:nvPicPr>
        <p:blipFill>
          <a:blip r:embed="rId5"/>
          <a:stretch/>
        </p:blipFill>
        <p:spPr>
          <a:xfrm>
            <a:off x="8108280" y="2869200"/>
            <a:ext cx="800280" cy="800280"/>
          </a:xfrm>
          <a:prstGeom prst="rect">
            <a:avLst/>
          </a:prstGeom>
          <a:ln>
            <a:noFill/>
          </a:ln>
        </p:spPr>
      </p:pic>
      <p:sp>
        <p:nvSpPr>
          <p:cNvPr id="635" name="CustomShape 12"/>
          <p:cNvSpPr/>
          <p:nvPr/>
        </p:nvSpPr>
        <p:spPr>
          <a:xfrm>
            <a:off x="7687080" y="3072960"/>
            <a:ext cx="49752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TextShape 13"/>
          <p:cNvSpPr txBox="1"/>
          <p:nvPr/>
        </p:nvSpPr>
        <p:spPr>
          <a:xfrm>
            <a:off x="738000" y="5481720"/>
            <a:ext cx="8047080" cy="101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generated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JSON with the word and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consumed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JSON with the word and definition.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7" name="Google Shape;800;p74" descr=""/>
          <p:cNvPicPr/>
          <p:nvPr/>
        </p:nvPicPr>
        <p:blipFill>
          <a:blip r:embed="rId6"/>
          <a:stretch/>
        </p:blipFill>
        <p:spPr>
          <a:xfrm>
            <a:off x="8073720" y="1722960"/>
            <a:ext cx="869760" cy="1019520"/>
          </a:xfrm>
          <a:prstGeom prst="rect">
            <a:avLst/>
          </a:prstGeom>
          <a:ln>
            <a:noFill/>
          </a:ln>
        </p:spPr>
      </p:pic>
      <p:pic>
        <p:nvPicPr>
          <p:cNvPr id="638" name="Google Shape;801;p74" descr=""/>
          <p:cNvPicPr/>
          <p:nvPr/>
        </p:nvPicPr>
        <p:blipFill>
          <a:blip r:embed="rId7"/>
          <a:stretch/>
        </p:blipFill>
        <p:spPr>
          <a:xfrm>
            <a:off x="292680" y="3818880"/>
            <a:ext cx="2119320" cy="1323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Another example: E-cards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E-cards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TextShape 2"/>
          <p:cNvSpPr txBox="1"/>
          <p:nvPr/>
        </p:nvSpPr>
        <p:spPr>
          <a:xfrm>
            <a:off x="782640" y="1575360"/>
            <a:ext cx="7119720" cy="61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be creating an e-card app, whose data is saved in a MongoDB database: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" descr=""/>
          <p:cNvPicPr/>
          <p:nvPr/>
        </p:nvPicPr>
        <p:blipFill>
          <a:blip r:embed="rId1"/>
          <a:stretch/>
        </p:blipFill>
        <p:spPr>
          <a:xfrm>
            <a:off x="432000" y="2674080"/>
            <a:ext cx="3777480" cy="4021920"/>
          </a:xfrm>
          <a:prstGeom prst="rect">
            <a:avLst/>
          </a:prstGeom>
          <a:ln>
            <a:noFill/>
          </a:ln>
        </p:spPr>
      </p:pic>
      <p:pic>
        <p:nvPicPr>
          <p:cNvPr id="643" name="" descr=""/>
          <p:cNvPicPr/>
          <p:nvPr/>
        </p:nvPicPr>
        <p:blipFill>
          <a:blip r:embed="rId2"/>
          <a:stretch/>
        </p:blipFill>
        <p:spPr>
          <a:xfrm>
            <a:off x="4248000" y="3096000"/>
            <a:ext cx="4757400" cy="2736000"/>
          </a:xfrm>
          <a:prstGeom prst="rect">
            <a:avLst/>
          </a:prstGeom>
          <a:ln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Example: E-cards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TextShape 2"/>
          <p:cNvSpPr txBox="1"/>
          <p:nvPr/>
        </p:nvSpPr>
        <p:spPr>
          <a:xfrm>
            <a:off x="782640" y="2328840"/>
            <a:ext cx="2834280" cy="27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user loads to an index page, we want to present them with an E-Card Maker UI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1"/>
          <a:stretch/>
        </p:blipFill>
        <p:spPr>
          <a:xfrm>
            <a:off x="4574520" y="1954080"/>
            <a:ext cx="3777480" cy="402192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Example: E-cards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TextShape 2"/>
          <p:cNvSpPr txBox="1"/>
          <p:nvPr/>
        </p:nvSpPr>
        <p:spPr>
          <a:xfrm>
            <a:off x="782640" y="1643040"/>
            <a:ext cx="7578360" cy="27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user has created an e-card, we want it accessible via URL of this form: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/id/</a:t>
            </a:r>
            <a:r>
              <a:rPr b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&lt;ecard_id&gt;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Step 1: Saving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TextShape 2"/>
          <p:cNvSpPr txBox="1"/>
          <p:nvPr/>
        </p:nvSpPr>
        <p:spPr>
          <a:xfrm>
            <a:off x="313200" y="1817640"/>
            <a:ext cx="2789640" cy="196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need to save 3 pieces of data: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Card style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Card message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unique id for each card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1" name="Google Shape;835;p79" descr=""/>
          <p:cNvPicPr/>
          <p:nvPr/>
        </p:nvPicPr>
        <p:blipFill>
          <a:blip r:embed="rId1"/>
          <a:srcRect l="0" t="62595" r="51474" b="0"/>
          <a:stretch/>
        </p:blipFill>
        <p:spPr>
          <a:xfrm>
            <a:off x="3189960" y="1817640"/>
            <a:ext cx="5514840" cy="427644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E-card saving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3" name="Google Shape;841;p80" descr=""/>
          <p:cNvPicPr/>
          <p:nvPr/>
        </p:nvPicPr>
        <p:blipFill>
          <a:blip r:embed="rId1"/>
          <a:stretch/>
        </p:blipFill>
        <p:spPr>
          <a:xfrm>
            <a:off x="782640" y="1578240"/>
            <a:ext cx="7225560" cy="492264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Step 2: Loading a card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TextShape 2"/>
          <p:cNvSpPr txBox="1"/>
          <p:nvPr/>
        </p:nvSpPr>
        <p:spPr>
          <a:xfrm>
            <a:off x="782640" y="1643040"/>
            <a:ext cx="7578360" cy="27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When the user has created an e-card, we want it accessible via URL of this form: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/id/</a:t>
            </a:r>
            <a:r>
              <a:rPr b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&lt;ecard_id&gt;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collection.insertOne (Promise)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461880" y="18036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result = await collection.insertOne(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Adds one item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JavaScript object representing the key-value pairs to add to the collection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Promise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resolves to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 when the insertion has completed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result.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insertedId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contain the id of the object that was created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app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TextShape 2"/>
          <p:cNvSpPr txBox="1"/>
          <p:nvPr/>
        </p:nvSpPr>
        <p:spPr>
          <a:xfrm>
            <a:off x="504000" y="1152000"/>
            <a:ext cx="7578360" cy="1167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 do we implement an app so that to show a different view depending on the URL path?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TextShape 3"/>
          <p:cNvSpPr txBox="1"/>
          <p:nvPr/>
        </p:nvSpPr>
        <p:spPr>
          <a:xfrm>
            <a:off x="810360" y="5644800"/>
            <a:ext cx="278964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Create-a-card: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localhost:3000/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TextShape 4"/>
          <p:cNvSpPr txBox="1"/>
          <p:nvPr/>
        </p:nvSpPr>
        <p:spPr>
          <a:xfrm>
            <a:off x="4248000" y="5644800"/>
            <a:ext cx="45511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View card: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localhost:3000/id/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&lt;card_id&gt;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1"/>
          <a:stretch/>
        </p:blipFill>
        <p:spPr>
          <a:xfrm>
            <a:off x="625320" y="2249640"/>
            <a:ext cx="3154680" cy="3358800"/>
          </a:xfrm>
          <a:prstGeom prst="rect">
            <a:avLst/>
          </a:prstGeom>
          <a:ln>
            <a:noFill/>
          </a:ln>
        </p:spPr>
      </p:pic>
      <p:pic>
        <p:nvPicPr>
          <p:cNvPr id="661" name="" descr=""/>
          <p:cNvPicPr/>
          <p:nvPr/>
        </p:nvPicPr>
        <p:blipFill>
          <a:blip r:embed="rId2"/>
          <a:stretch/>
        </p:blipFill>
        <p:spPr>
          <a:xfrm>
            <a:off x="3888000" y="2448000"/>
            <a:ext cx="5132880" cy="295200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app architectures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Structuring a web app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roughly 4 strategies for architecting a web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a new HTML page for each unique path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Single-page application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sends the exact same web page for every unique path (and the page runs JS to change what it look like)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Combination of 1 and 2 ("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Isomorphic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/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Universal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(Short take on these)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Server-side rendering: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show you how to do 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Single-page application: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show you how to do 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Combination of 1 and 2 ("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Isomorphic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/ "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Universal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probably the most common technique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talk about this but won't show you how to code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Progressive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probably the future (but it's complex)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talk about this but won't show you how to code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Server-side rendering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Server-side rendering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TextShape 2"/>
          <p:cNvSpPr txBox="1"/>
          <p:nvPr/>
        </p:nvSpPr>
        <p:spPr>
          <a:xfrm>
            <a:off x="706680" y="1568520"/>
            <a:ext cx="41983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Multi-page web app: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generates a different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Usually involves filling out and returning an HTML template in response to a request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done by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templating engine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Jade, Handlebars,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0" name="Google Shape;887;p87" descr=""/>
          <p:cNvPicPr/>
          <p:nvPr/>
        </p:nvPicPr>
        <p:blipFill>
          <a:blip r:embed="rId1"/>
          <a:stretch/>
        </p:blipFill>
        <p:spPr>
          <a:xfrm>
            <a:off x="4981320" y="4406400"/>
            <a:ext cx="1929240" cy="1929240"/>
          </a:xfrm>
          <a:prstGeom prst="rect">
            <a:avLst/>
          </a:prstGeom>
          <a:ln>
            <a:noFill/>
          </a:ln>
        </p:spPr>
      </p:pic>
      <p:sp>
        <p:nvSpPr>
          <p:cNvPr id="671" name="CustomShape 3"/>
          <p:cNvSpPr/>
          <p:nvPr/>
        </p:nvSpPr>
        <p:spPr>
          <a:xfrm flipH="1">
            <a:off x="4682520" y="3570840"/>
            <a:ext cx="2521080" cy="11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 flipH="1" rot="10800000">
            <a:off x="7587000" y="4545360"/>
            <a:ext cx="1094760" cy="73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3" name="Google Shape;890;p87" descr=""/>
          <p:cNvPicPr/>
          <p:nvPr/>
        </p:nvPicPr>
        <p:blipFill>
          <a:blip r:embed="rId2"/>
          <a:stretch/>
        </p:blipFill>
        <p:spPr>
          <a:xfrm>
            <a:off x="7207200" y="4694760"/>
            <a:ext cx="1352520" cy="1352520"/>
          </a:xfrm>
          <a:prstGeom prst="rect">
            <a:avLst/>
          </a:prstGeom>
          <a:ln>
            <a:noFill/>
          </a:ln>
        </p:spPr>
      </p:pic>
      <p:sp>
        <p:nvSpPr>
          <p:cNvPr id="674" name="CustomShape 5"/>
          <p:cNvSpPr/>
          <p:nvPr/>
        </p:nvSpPr>
        <p:spPr>
          <a:xfrm>
            <a:off x="6494760" y="5039280"/>
            <a:ext cx="8406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5" name="Google Shape;892;p87" descr=""/>
          <p:cNvPicPr/>
          <p:nvPr/>
        </p:nvPicPr>
        <p:blipFill>
          <a:blip r:embed="rId3"/>
          <a:stretch/>
        </p:blipFill>
        <p:spPr>
          <a:xfrm>
            <a:off x="7148520" y="2757600"/>
            <a:ext cx="1470240" cy="1722960"/>
          </a:xfrm>
          <a:prstGeom prst="rect">
            <a:avLst/>
          </a:prstGeom>
          <a:ln>
            <a:noFill/>
          </a:ln>
        </p:spPr>
      </p:pic>
      <p:sp>
        <p:nvSpPr>
          <p:cNvPr id="676" name="CustomShape 6"/>
          <p:cNvSpPr/>
          <p:nvPr/>
        </p:nvSpPr>
        <p:spPr>
          <a:xfrm>
            <a:off x="5430600" y="2495160"/>
            <a:ext cx="1352520" cy="115956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HTML template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7" name="Google Shape;894;p87" descr=""/>
          <p:cNvPicPr/>
          <p:nvPr/>
        </p:nvPicPr>
        <p:blipFill>
          <a:blip r:embed="rId4"/>
          <a:stretch/>
        </p:blipFill>
        <p:spPr>
          <a:xfrm>
            <a:off x="5771160" y="2898720"/>
            <a:ext cx="671760" cy="671760"/>
          </a:xfrm>
          <a:prstGeom prst="rect">
            <a:avLst/>
          </a:prstGeom>
          <a:ln>
            <a:noFill/>
          </a:ln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Handlebars: Template engine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TextShape 2"/>
          <p:cNvSpPr txBox="1"/>
          <p:nvPr/>
        </p:nvSpPr>
        <p:spPr>
          <a:xfrm>
            <a:off x="782640" y="1381680"/>
            <a:ext cx="7578360" cy="2069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be showing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template engine: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Handlebars lets you write templates in 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embed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{{ placeholders }}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within the HTML that get filled in.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templates are saved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"/>
          <p:cNvSpPr/>
          <p:nvPr/>
        </p:nvSpPr>
        <p:spPr>
          <a:xfrm>
            <a:off x="1202760" y="3903840"/>
            <a:ext cx="488052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&lt;div class="entry"&gt;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&lt;h1&gt;{{title}}&lt;/h1&gt;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&lt;div class="body"&gt;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{{body}}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&lt;/div&gt;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&lt;/div&gt;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Handlebars and NodeJS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TextShape 2"/>
          <p:cNvSpPr txBox="1"/>
          <p:nvPr/>
        </p:nvSpPr>
        <p:spPr>
          <a:xfrm>
            <a:off x="782640" y="171468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setup Handlebars and NodeJS using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express-handlebars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NodeJS library: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79680" y="3009960"/>
            <a:ext cx="7969680" cy="31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const exphbs  = require('express-handlebars');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const app = express();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const hbs = exphbs.create();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app.engine('handlebars', hbs.engine);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文泉驿微米黑"/>
              </a:rPr>
              <a:t>app.set('view engine', 'handlebars');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E-cards: Server-side rendering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5" name="Google Shape;914;p90" descr=""/>
          <p:cNvPicPr/>
          <p:nvPr/>
        </p:nvPicPr>
        <p:blipFill>
          <a:blip r:embed="rId1"/>
          <a:stretch/>
        </p:blipFill>
        <p:spPr>
          <a:xfrm>
            <a:off x="649800" y="1850040"/>
            <a:ext cx="3561840" cy="4704840"/>
          </a:xfrm>
          <a:prstGeom prst="rect">
            <a:avLst/>
          </a:prstGeom>
          <a:ln>
            <a:noFill/>
          </a:ln>
        </p:spPr>
      </p:pic>
      <p:sp>
        <p:nvSpPr>
          <p:cNvPr id="686" name="TextShape 2"/>
          <p:cNvSpPr txBox="1"/>
          <p:nvPr/>
        </p:nvSpPr>
        <p:spPr>
          <a:xfrm>
            <a:off x="4392000" y="1800000"/>
            <a:ext cx="451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change our E-cards example to have 2 Handlebars templates: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Index.handlebars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views/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the default directory in which Handlebars will look for templates.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Note that there are no longer any HTML files in our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public/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folder.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720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index.handlebars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TextShape 2"/>
          <p:cNvSpPr txBox="1"/>
          <p:nvPr/>
        </p:nvSpPr>
        <p:spPr>
          <a:xfrm>
            <a:off x="648000" y="1080000"/>
            <a:ext cx="7897320" cy="973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the same contents of index.html with no placeholders, since there were no placeholders needed: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Google Shape;922;p91" descr=""/>
          <p:cNvPicPr/>
          <p:nvPr/>
        </p:nvPicPr>
        <p:blipFill>
          <a:blip r:embed="rId1"/>
          <a:stretch/>
        </p:blipFill>
        <p:spPr>
          <a:xfrm>
            <a:off x="1944000" y="1944000"/>
            <a:ext cx="4680000" cy="46882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Promise version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Google Shape;97;p20" descr=""/>
          <p:cNvPicPr/>
          <p:nvPr/>
        </p:nvPicPr>
        <p:blipFill>
          <a:blip r:embed="rId1"/>
          <a:stretch/>
        </p:blipFill>
        <p:spPr>
          <a:xfrm>
            <a:off x="152280" y="1750680"/>
            <a:ext cx="8838720" cy="3356280"/>
          </a:xfrm>
          <a:prstGeom prst="rect">
            <a:avLst/>
          </a:prstGeom>
          <a:ln>
            <a:noFill/>
          </a:ln>
        </p:spPr>
      </p:pic>
      <p:sp>
        <p:nvSpPr>
          <p:cNvPr id="163" name="TextShape 2"/>
          <p:cNvSpPr txBox="1"/>
          <p:nvPr/>
        </p:nvSpPr>
        <p:spPr>
          <a:xfrm>
            <a:off x="461880" y="5308920"/>
            <a:ext cx="8219880" cy="105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will be using the Promise + async/await versions of all the MongoDB asynchronous functions, as it will help us avoid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callback hell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648000" y="1042920"/>
            <a:ext cx="7897320" cy="973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for the card-view, we want a different card style and message depending on the card: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2" name="Google Shape;929;p92" descr=""/>
          <p:cNvPicPr/>
          <p:nvPr/>
        </p:nvPicPr>
        <p:blipFill>
          <a:blip r:embed="rId1"/>
          <a:stretch/>
        </p:blipFill>
        <p:spPr>
          <a:xfrm>
            <a:off x="864000" y="2088000"/>
            <a:ext cx="6831720" cy="4427280"/>
          </a:xfrm>
          <a:prstGeom prst="rect">
            <a:avLst/>
          </a:prstGeom>
          <a:ln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card.handlebars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TextShape 2"/>
          <p:cNvSpPr txBox="1"/>
          <p:nvPr/>
        </p:nvSpPr>
        <p:spPr>
          <a:xfrm>
            <a:off x="648000" y="1224000"/>
            <a:ext cx="7897320" cy="973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for the card-view, we want a different card style and message depending on the card: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5" name="Google Shape;936;p93" descr=""/>
          <p:cNvPicPr/>
          <p:nvPr/>
        </p:nvPicPr>
        <p:blipFill>
          <a:blip r:embed="rId1"/>
          <a:stretch/>
        </p:blipFill>
        <p:spPr>
          <a:xfrm>
            <a:off x="792000" y="2160000"/>
            <a:ext cx="6387480" cy="4139280"/>
          </a:xfrm>
          <a:prstGeom prst="rect">
            <a:avLst/>
          </a:prstGeom>
          <a:ln>
            <a:noFill/>
          </a:ln>
        </p:spPr>
      </p:pic>
      <p:sp>
        <p:nvSpPr>
          <p:cNvPr id="696" name="CustomShape 3"/>
          <p:cNvSpPr/>
          <p:nvPr/>
        </p:nvSpPr>
        <p:spPr>
          <a:xfrm>
            <a:off x="3744000" y="4823640"/>
            <a:ext cx="1760400" cy="648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E-cards: Server-side rendering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TextShape 2"/>
          <p:cNvSpPr txBox="1"/>
          <p:nvPr/>
        </p:nvSpPr>
        <p:spPr>
          <a:xfrm>
            <a:off x="782640" y="1545120"/>
            <a:ext cx="7578360" cy="165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Setting up NodeJS to use Handlebars and adding templates does nothing on its own. To use the templates, we need to call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res.render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1485000" y="2925360"/>
            <a:ext cx="6303600" cy="20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unction onGetMain(req, res)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res.render('index');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app.get('/', onGetMain);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TextShape 4"/>
          <p:cNvSpPr txBox="1"/>
          <p:nvPr/>
        </p:nvSpPr>
        <p:spPr>
          <a:xfrm>
            <a:off x="782640" y="4974120"/>
            <a:ext cx="7578360" cy="165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res.render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(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viewName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, 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placeholderDefs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the HTML stored in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views/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viewName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.handlebars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after replacing the placeholders, if they exist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E-cards: Server-side rendering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2" name="Google Shape;951;p95" descr=""/>
          <p:cNvPicPr/>
          <p:nvPr/>
        </p:nvPicPr>
        <p:blipFill>
          <a:blip r:embed="rId1"/>
          <a:stretch/>
        </p:blipFill>
        <p:spPr>
          <a:xfrm>
            <a:off x="152280" y="3290760"/>
            <a:ext cx="8838720" cy="2732400"/>
          </a:xfrm>
          <a:prstGeom prst="rect">
            <a:avLst/>
          </a:prstGeom>
          <a:ln>
            <a:noFill/>
          </a:ln>
        </p:spPr>
      </p:pic>
      <p:sp>
        <p:nvSpPr>
          <p:cNvPr id="703" name="TextShape 2"/>
          <p:cNvSpPr txBox="1"/>
          <p:nvPr/>
        </p:nvSpPr>
        <p:spPr>
          <a:xfrm>
            <a:off x="782640" y="1545120"/>
            <a:ext cx="7578360" cy="165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retrieving the card, we have placeholders we need to fill in, so we define the placeholder values in the second parameter: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6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/id/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&lt;card_id&gt;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7" name="Google Shape;964;p97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708" name="CustomShape 3"/>
          <p:cNvSpPr/>
          <p:nvPr/>
        </p:nvSpPr>
        <p:spPr>
          <a:xfrm>
            <a:off x="2548440" y="605736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"/>
          <p:cNvSpPr/>
          <p:nvPr/>
        </p:nvSpPr>
        <p:spPr>
          <a:xfrm>
            <a:off x="1637280" y="4608360"/>
            <a:ext cx="73393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localhost:3000/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TextShape 2"/>
          <p:cNvSpPr txBox="1"/>
          <p:nvPr/>
        </p:nvSpPr>
        <p:spPr>
          <a:xfrm>
            <a:off x="386280" y="1568520"/>
            <a:ext cx="8062560" cy="3044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always sends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 one HTML file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all requests to the web server.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server is configured so that requests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/id/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&lt;card_id&gt;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would still return e.g. index.html.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client JavaScript parses the URL to get the route parameters and initialize the app.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Google Shape;975;p98" descr=""/>
          <p:cNvPicPr/>
          <p:nvPr/>
        </p:nvPicPr>
        <p:blipFill>
          <a:blip r:embed="rId1"/>
          <a:stretch/>
        </p:blipFill>
        <p:spPr>
          <a:xfrm>
            <a:off x="4352400" y="467028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715" name="CustomShape 3"/>
          <p:cNvSpPr/>
          <p:nvPr/>
        </p:nvSpPr>
        <p:spPr>
          <a:xfrm>
            <a:off x="2513880" y="597600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4"/>
          <p:cNvSpPr/>
          <p:nvPr/>
        </p:nvSpPr>
        <p:spPr>
          <a:xfrm>
            <a:off x="1035000" y="512820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5"/>
          <p:cNvSpPr/>
          <p:nvPr/>
        </p:nvSpPr>
        <p:spPr>
          <a:xfrm>
            <a:off x="1035000" y="573768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6"/>
          <p:cNvSpPr/>
          <p:nvPr/>
        </p:nvSpPr>
        <p:spPr>
          <a:xfrm>
            <a:off x="1266480" y="4608360"/>
            <a:ext cx="771012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id/2338242394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 page 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TextShape 2"/>
          <p:cNvSpPr txBox="1"/>
          <p:nvPr/>
        </p:nvSpPr>
        <p:spPr>
          <a:xfrm>
            <a:off x="386280" y="1568520"/>
            <a:ext cx="8062560" cy="186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Another way to think of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configure several JSON routes for your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embed all your view into index.html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use JavaScript to switch between the views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1" name="Google Shape;986;p99" descr=""/>
          <p:cNvPicPr/>
          <p:nvPr/>
        </p:nvPicPr>
        <p:blipFill>
          <a:blip r:embed="rId1"/>
          <a:stretch/>
        </p:blipFill>
        <p:spPr>
          <a:xfrm>
            <a:off x="4568400" y="4145040"/>
            <a:ext cx="2180880" cy="2180880"/>
          </a:xfrm>
          <a:prstGeom prst="rect">
            <a:avLst/>
          </a:prstGeom>
          <a:ln>
            <a:noFill/>
          </a:ln>
        </p:spPr>
      </p:pic>
      <p:sp>
        <p:nvSpPr>
          <p:cNvPr id="722" name="CustomShape 3"/>
          <p:cNvSpPr/>
          <p:nvPr/>
        </p:nvSpPr>
        <p:spPr>
          <a:xfrm>
            <a:off x="2764800" y="5532120"/>
            <a:ext cx="1374120" cy="65412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index.html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3" name="CustomShape 4"/>
          <p:cNvSpPr/>
          <p:nvPr/>
        </p:nvSpPr>
        <p:spPr>
          <a:xfrm>
            <a:off x="1251000" y="460296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5"/>
          <p:cNvSpPr/>
          <p:nvPr/>
        </p:nvSpPr>
        <p:spPr>
          <a:xfrm>
            <a:off x="1251000" y="5212440"/>
            <a:ext cx="3645000" cy="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6"/>
          <p:cNvSpPr/>
          <p:nvPr/>
        </p:nvSpPr>
        <p:spPr>
          <a:xfrm>
            <a:off x="1482840" y="4083120"/>
            <a:ext cx="3197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 id/2338242394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collection.findOne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61880" y="1803600"/>
            <a:ext cx="8219880" cy="35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doc = await collection.findOne(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Finds the first item in the collection that matches the 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a JS object representing which fields to match 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Promise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resolves to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 when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findOne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has completed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will be the JS object, so you can access a field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doc.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fieldName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e.g.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doc._id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nothing is found,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be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null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2019-06-03T21:46:00Z</dcterms:modified>
  <cp:revision>20</cp:revision>
  <dc:subject/>
  <dc:title/>
</cp:coreProperties>
</file>